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10" r:id="rId2"/>
  </p:sldMasterIdLst>
  <p:handoutMasterIdLst>
    <p:handoutMasterId r:id="rId12"/>
  </p:handoutMasterIdLst>
  <p:sldIdLst>
    <p:sldId id="256" r:id="rId3"/>
    <p:sldId id="301" r:id="rId4"/>
    <p:sldId id="304" r:id="rId5"/>
    <p:sldId id="305" r:id="rId6"/>
    <p:sldId id="306" r:id="rId7"/>
    <p:sldId id="307" r:id="rId8"/>
    <p:sldId id="308" r:id="rId9"/>
    <p:sldId id="309" r:id="rId10"/>
    <p:sldId id="310" r:id="rId11"/>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95673"/>
  </p:normalViewPr>
  <p:slideViewPr>
    <p:cSldViewPr snapToGrid="0">
      <p:cViewPr varScale="1">
        <p:scale>
          <a:sx n="68" d="100"/>
          <a:sy n="68" d="100"/>
        </p:scale>
        <p:origin x="72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47262E9-BF4E-4C33-9316-9BB67F2C0BCA}" type="datetimeFigureOut">
              <a:rPr lang="lt-LT" smtClean="0"/>
              <a:t>2020-03-27</a:t>
            </a:fld>
            <a:endParaRPr lang="lt-LT"/>
          </a:p>
        </p:txBody>
      </p:sp>
      <p:sp>
        <p:nvSpPr>
          <p:cNvPr id="4" name="Poraštės vietos rezervavimo ženklas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0DCA049-24EF-4FD2-A1D6-BCEA1C4FAF74}" type="slidenum">
              <a:rPr lang="lt-LT" smtClean="0"/>
              <a:t>‹#›</a:t>
            </a:fld>
            <a:endParaRPr lang="lt-LT"/>
          </a:p>
        </p:txBody>
      </p:sp>
    </p:spTree>
    <p:extLst>
      <p:ext uri="{BB962C8B-B14F-4D97-AF65-F5344CB8AC3E}">
        <p14:creationId xmlns:p14="http://schemas.microsoft.com/office/powerpoint/2010/main" val="14013970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pic>
        <p:nvPicPr>
          <p:cNvPr id="11" name="Picture 10"/>
          <p:cNvPicPr>
            <a:picLocks noChangeAspect="1"/>
          </p:cNvPicPr>
          <p:nvPr userDrawn="1"/>
        </p:nvPicPr>
        <p:blipFill>
          <a:blip r:embed="rId2"/>
          <a:stretch>
            <a:fillRect/>
          </a:stretch>
        </p:blipFill>
        <p:spPr>
          <a:xfrm>
            <a:off x="509016" y="459481"/>
            <a:ext cx="3647137" cy="1365515"/>
          </a:xfrm>
          <a:prstGeom prst="rect">
            <a:avLst/>
          </a:prstGeom>
        </p:spPr>
      </p:pic>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7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a:t>Click to edit Master title style</a:t>
            </a:r>
          </a:p>
        </p:txBody>
      </p:sp>
      <p:sp>
        <p:nvSpPr>
          <p:cNvPr id="11" name="Text Placeholder 10"/>
          <p:cNvSpPr>
            <a:spLocks noGrp="1"/>
          </p:cNvSpPr>
          <p:nvPr>
            <p:ph type="body" sz="quarter" idx="14"/>
          </p:nvPr>
        </p:nvSpPr>
        <p:spPr>
          <a:xfrm>
            <a:off x="435864" y="3267940"/>
            <a:ext cx="3576408" cy="3144444"/>
          </a:xfrm>
        </p:spPr>
        <p:txBody>
          <a:bodyPr/>
          <a:lstStyle/>
          <a:p>
            <a:pPr lvl="0"/>
            <a:r>
              <a:rPr lang="en-US"/>
              <a:t>Click to edit Master text styles</a:t>
            </a:r>
          </a:p>
        </p:txBody>
      </p:sp>
    </p:spTree>
    <p:extLst>
      <p:ext uri="{BB962C8B-B14F-4D97-AF65-F5344CB8AC3E}">
        <p14:creationId xmlns:p14="http://schemas.microsoft.com/office/powerpoint/2010/main" val="16923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a:t>Click to edit Master title style</a:t>
            </a:r>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a:t>Click to edit Master text styles</a:t>
            </a:r>
          </a:p>
        </p:txBody>
      </p:sp>
    </p:spTree>
    <p:extLst>
      <p:ext uri="{BB962C8B-B14F-4D97-AF65-F5344CB8AC3E}">
        <p14:creationId xmlns:p14="http://schemas.microsoft.com/office/powerpoint/2010/main" val="14441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a:t>Click to edit Master title style</a:t>
            </a:r>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84781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k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07272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18506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143882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61377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509016" y="459481"/>
            <a:ext cx="3647137" cy="1365515"/>
          </a:xfrm>
          <a:prstGeom prst="rect">
            <a:avLst/>
          </a:prstGeom>
        </p:spPr>
      </p:pic>
    </p:spTree>
    <p:extLst>
      <p:ext uri="{BB962C8B-B14F-4D97-AF65-F5344CB8AC3E}">
        <p14:creationId xmlns:p14="http://schemas.microsoft.com/office/powerpoint/2010/main" val="20853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5743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88414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a:t>Click to edit Master text styles</a:t>
            </a:r>
          </a:p>
        </p:txBody>
      </p:sp>
    </p:spTree>
    <p:extLst>
      <p:ext uri="{BB962C8B-B14F-4D97-AF65-F5344CB8AC3E}">
        <p14:creationId xmlns:p14="http://schemas.microsoft.com/office/powerpoint/2010/main" val="131722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96455" y="599440"/>
            <a:ext cx="3103721" cy="1162056"/>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a:t>PAVADINIMAS</a:t>
            </a:r>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83671" y="449990"/>
            <a:ext cx="3672482" cy="1375005"/>
          </a:xfrm>
          <a:prstGeom prst="rect">
            <a:avLst/>
          </a:prstGeom>
        </p:spPr>
      </p:pic>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46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83671" y="449990"/>
            <a:ext cx="3672482" cy="1375005"/>
          </a:xfrm>
          <a:prstGeom prst="rect">
            <a:avLst/>
          </a:prstGeom>
        </p:spPr>
      </p:pic>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947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796736" y="586111"/>
            <a:ext cx="2967867" cy="1111192"/>
          </a:xfrm>
          <a:prstGeom prst="rect">
            <a:avLst/>
          </a:prstGeom>
        </p:spPr>
      </p:pic>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44235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lvl="0"/>
            <a:endParaRPr lang="lt-LT" dirty="0"/>
          </a:p>
          <a:p>
            <a:pPr lvl="0"/>
            <a:endParaRPr lang="lt-LT" dirty="0"/>
          </a:p>
        </p:txBody>
      </p:sp>
    </p:spTree>
    <p:extLst>
      <p:ext uri="{BB962C8B-B14F-4D97-AF65-F5344CB8AC3E}">
        <p14:creationId xmlns:p14="http://schemas.microsoft.com/office/powerpoint/2010/main" val="2088184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933499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a:t>Click to edit Master title style</a:t>
            </a:r>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164750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796736" y="586110"/>
            <a:ext cx="2970720" cy="1112258"/>
          </a:xfrm>
          <a:prstGeom prst="rect">
            <a:avLst/>
          </a:prstGeom>
        </p:spPr>
      </p:pic>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36304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93918"/>
            <a:ext cx="1447800" cy="444500"/>
          </a:xfrm>
          <a:prstGeom prst="rect">
            <a:avLst/>
          </a:prstGeom>
        </p:spPr>
      </p:pic>
    </p:spTree>
    <p:extLst>
      <p:ext uri="{BB962C8B-B14F-4D97-AF65-F5344CB8AC3E}">
        <p14:creationId xmlns:p14="http://schemas.microsoft.com/office/powerpoint/2010/main" val="886718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0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7"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8" name="Rectangle 7"/>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0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a:t>Click to edit Master title style</a:t>
            </a:r>
          </a:p>
        </p:txBody>
      </p:sp>
      <p:sp>
        <p:nvSpPr>
          <p:cNvPr id="11" name="Text Placeholder 10"/>
          <p:cNvSpPr>
            <a:spLocks noGrp="1"/>
          </p:cNvSpPr>
          <p:nvPr>
            <p:ph type="body" sz="quarter" idx="14"/>
          </p:nvPr>
        </p:nvSpPr>
        <p:spPr>
          <a:xfrm>
            <a:off x="435864" y="3267940"/>
            <a:ext cx="3576408" cy="3144444"/>
          </a:xfrm>
        </p:spPr>
        <p:txBody>
          <a:bodyPr/>
          <a:lstStyle/>
          <a:p>
            <a:pPr lvl="0"/>
            <a:r>
              <a:rPr lang="en-US"/>
              <a:t>Click to edit Master text styles</a:t>
            </a:r>
          </a:p>
        </p:txBody>
      </p:sp>
    </p:spTree>
    <p:extLst>
      <p:ext uri="{BB962C8B-B14F-4D97-AF65-F5344CB8AC3E}">
        <p14:creationId xmlns:p14="http://schemas.microsoft.com/office/powerpoint/2010/main" val="2125050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a:t>Click to edit Master title style</a:t>
            </a:r>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a:t>Click to edit Master text styles</a:t>
            </a:r>
          </a:p>
        </p:txBody>
      </p:sp>
    </p:spTree>
    <p:extLst>
      <p:ext uri="{BB962C8B-B14F-4D97-AF65-F5344CB8AC3E}">
        <p14:creationId xmlns:p14="http://schemas.microsoft.com/office/powerpoint/2010/main" val="209630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a:t>Click to edit Master title style</a:t>
            </a:r>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59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1772814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20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79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fika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6918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lvl="0"/>
            <a:endParaRPr lang="lt-LT" dirty="0"/>
          </a:p>
          <a:p>
            <a:pPr lvl="0"/>
            <a:endParaRPr lang="lt-LT" dirty="0"/>
          </a:p>
        </p:txBody>
      </p:sp>
    </p:spTree>
    <p:extLst>
      <p:ext uri="{BB962C8B-B14F-4D97-AF65-F5344CB8AC3E}">
        <p14:creationId xmlns:p14="http://schemas.microsoft.com/office/powerpoint/2010/main" val="1167221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560926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935551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039653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25205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881858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a:t>Click to edit Master text styles</a:t>
            </a:r>
          </a:p>
        </p:txBody>
      </p:sp>
    </p:spTree>
    <p:extLst>
      <p:ext uri="{BB962C8B-B14F-4D97-AF65-F5344CB8AC3E}">
        <p14:creationId xmlns:p14="http://schemas.microsoft.com/office/powerpoint/2010/main" val="1813857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3671" y="594653"/>
            <a:ext cx="3116505" cy="1166843"/>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a:t>PAVADINIMAS</a:t>
            </a:r>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0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119119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a:t>Click to edit Master title style</a:t>
            </a:r>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92651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74868"/>
            <a:ext cx="1447800" cy="444500"/>
          </a:xfrm>
          <a:prstGeom prst="rect">
            <a:avLst/>
          </a:prstGeom>
        </p:spPr>
      </p:pic>
    </p:spTree>
    <p:extLst>
      <p:ext uri="{BB962C8B-B14F-4D97-AF65-F5344CB8AC3E}">
        <p14:creationId xmlns:p14="http://schemas.microsoft.com/office/powerpoint/2010/main" val="5417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5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3.emf"/><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1" name="Picture 10"/>
          <p:cNvPicPr>
            <a:picLocks noChangeAspect="1"/>
          </p:cNvPicPr>
          <p:nvPr userDrawn="1"/>
        </p:nvPicPr>
        <p:blipFill>
          <a:blip r:embed="rId25"/>
          <a:stretch>
            <a:fillRect/>
          </a:stretch>
        </p:blipFill>
        <p:spPr>
          <a:xfrm>
            <a:off x="10163004" y="521818"/>
            <a:ext cx="1447800" cy="444500"/>
          </a:xfrm>
          <a:prstGeom prst="rect">
            <a:avLst/>
          </a:prstGeom>
        </p:spPr>
      </p:pic>
    </p:spTree>
    <p:extLst>
      <p:ext uri="{BB962C8B-B14F-4D97-AF65-F5344CB8AC3E}">
        <p14:creationId xmlns:p14="http://schemas.microsoft.com/office/powerpoint/2010/main" val="81652706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8" r:id="rId3"/>
    <p:sldLayoutId id="2147483683" r:id="rId4"/>
    <p:sldLayoutId id="2147483709" r:id="rId5"/>
    <p:sldLayoutId id="2147483654" r:id="rId6"/>
    <p:sldLayoutId id="2147483655" r:id="rId7"/>
    <p:sldLayoutId id="2147483680" r:id="rId8"/>
    <p:sldLayoutId id="2147483677" r:id="rId9"/>
    <p:sldLayoutId id="2147483656" r:id="rId10"/>
    <p:sldLayoutId id="2147483658" r:id="rId11"/>
    <p:sldLayoutId id="2147483684" r:id="rId12"/>
    <p:sldLayoutId id="2147483679" r:id="rId13"/>
    <p:sldLayoutId id="2147483685" r:id="rId14"/>
    <p:sldLayoutId id="2147483686" r:id="rId15"/>
    <p:sldLayoutId id="2147483730" r:id="rId16"/>
    <p:sldLayoutId id="2147483731" r:id="rId17"/>
    <p:sldLayoutId id="2147483734" r:id="rId18"/>
    <p:sldLayoutId id="2147483735" r:id="rId19"/>
    <p:sldLayoutId id="2147483659" r:id="rId20"/>
    <p:sldLayoutId id="2147483687" r:id="rId21"/>
    <p:sldLayoutId id="2147483688" r:id="rId22"/>
    <p:sldLayoutId id="2147483682"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5"/>
          <a:stretch>
            <a:fillRect/>
          </a:stretch>
        </p:blipFill>
        <p:spPr>
          <a:xfrm>
            <a:off x="10163004" y="521818"/>
            <a:ext cx="1447800" cy="444500"/>
          </a:xfrm>
          <a:prstGeom prst="rect">
            <a:avLst/>
          </a:prstGeom>
        </p:spPr>
      </p:pic>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3578190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32" r:id="rId16"/>
    <p:sldLayoutId id="2147483733" r:id="rId17"/>
    <p:sldLayoutId id="2147483736" r:id="rId18"/>
    <p:sldLayoutId id="2147483737" r:id="rId19"/>
    <p:sldLayoutId id="2147483726" r:id="rId20"/>
    <p:sldLayoutId id="2147483727" r:id="rId21"/>
    <p:sldLayoutId id="2147483728" r:id="rId22"/>
    <p:sldLayoutId id="2147483729"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5300" y="3698060"/>
            <a:ext cx="8560955" cy="2650078"/>
          </a:xfrm>
        </p:spPr>
        <p:txBody>
          <a:bodyPr>
            <a:noAutofit/>
          </a:bodyPr>
          <a:lstStyle/>
          <a:p>
            <a:pPr algn="r"/>
            <a:r>
              <a:rPr lang="lt-LT" sz="3600" dirty="0"/>
              <a:t>„Kontroliuoti nekontroliuojamą“-</a:t>
            </a:r>
            <a:br>
              <a:rPr lang="lt-LT" sz="3600" dirty="0"/>
            </a:br>
            <a:r>
              <a:rPr lang="lt-LT" sz="3600" dirty="0"/>
              <a:t>lietuviškojo socialinio darbo </a:t>
            </a:r>
            <a:r>
              <a:rPr lang="lt-LT" sz="3600" i="1" dirty="0" err="1"/>
              <a:t>mission</a:t>
            </a:r>
            <a:r>
              <a:rPr lang="lt-LT" sz="3600" i="1" dirty="0"/>
              <a:t> </a:t>
            </a:r>
            <a:r>
              <a:rPr lang="lt-LT" sz="3600" i="1" dirty="0" err="1"/>
              <a:t>imposible</a:t>
            </a:r>
            <a:r>
              <a:rPr lang="lt-LT" sz="3600" i="1" dirty="0"/>
              <a:t> </a:t>
            </a:r>
            <a:br>
              <a:rPr lang="lt-LT" sz="3600" i="1" dirty="0"/>
            </a:br>
            <a:br>
              <a:rPr lang="lt-LT" sz="3600" i="1" dirty="0"/>
            </a:br>
            <a:r>
              <a:rPr lang="lt-LT" sz="2800" b="0" dirty="0"/>
              <a:t>Dr. Birutė Švedaitė-Sakalauskė</a:t>
            </a:r>
            <a:endParaRPr lang="en-US" sz="3600" i="1" dirty="0"/>
          </a:p>
        </p:txBody>
      </p:sp>
    </p:spTree>
    <p:extLst>
      <p:ext uri="{BB962C8B-B14F-4D97-AF65-F5344CB8AC3E}">
        <p14:creationId xmlns:p14="http://schemas.microsoft.com/office/powerpoint/2010/main" val="183764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1180"/>
            <a:ext cx="9053945" cy="1100516"/>
          </a:xfrm>
        </p:spPr>
        <p:txBody>
          <a:bodyPr>
            <a:normAutofit/>
          </a:bodyPr>
          <a:lstStyle/>
          <a:p>
            <a:r>
              <a:rPr lang="lt-LT" sz="2800" i="1" dirty="0"/>
              <a:t>„Kontroliuoti nekontroliuojamą“ </a:t>
            </a:r>
            <a:r>
              <a:rPr lang="lt-LT" sz="2800" dirty="0"/>
              <a:t>– reiškinys, kurį aptikome socialinių darbuotojų tikrovėje</a:t>
            </a:r>
            <a:endParaRPr lang="en-US" sz="2800" dirty="0"/>
          </a:p>
        </p:txBody>
      </p:sp>
      <p:sp>
        <p:nvSpPr>
          <p:cNvPr id="3" name="Text Placeholder 2"/>
          <p:cNvSpPr>
            <a:spLocks noGrp="1"/>
          </p:cNvSpPr>
          <p:nvPr>
            <p:ph type="body" sz="quarter" idx="12"/>
          </p:nvPr>
        </p:nvSpPr>
        <p:spPr>
          <a:xfrm>
            <a:off x="838200" y="1497027"/>
            <a:ext cx="10150784" cy="4612828"/>
          </a:xfrm>
        </p:spPr>
        <p:txBody>
          <a:bodyPr/>
          <a:lstStyle/>
          <a:p>
            <a:endParaRPr lang="lt-LT" dirty="0"/>
          </a:p>
          <a:p>
            <a:endParaRPr lang="lt-LT" sz="1800" dirty="0"/>
          </a:p>
          <a:p>
            <a:r>
              <a:rPr lang="lt-LT" sz="1800" dirty="0"/>
              <a:t>Mokslinis projektas „Socialinis darbas: tarp autonomijos ir priklausomybės“ (2012-2013, kartu su kolegėmis J. </a:t>
            </a:r>
            <a:r>
              <a:rPr lang="lt-LT" sz="1800" dirty="0" err="1"/>
              <a:t>Buzaityte-Kašalyniene</a:t>
            </a:r>
            <a:r>
              <a:rPr lang="lt-LT" sz="1800" dirty="0"/>
              <a:t> bei L. Gvaldaite).</a:t>
            </a:r>
          </a:p>
          <a:p>
            <a:r>
              <a:rPr lang="lt-LT" sz="1800" dirty="0"/>
              <a:t>Mus domino socialinių darbuotojų santykis su galia/valdžia/autoritetu.</a:t>
            </a:r>
          </a:p>
          <a:p>
            <a:r>
              <a:rPr lang="lt-LT" sz="1800" dirty="0"/>
              <a:t>Grindžiamosios teorijos tyrimas.</a:t>
            </a:r>
          </a:p>
          <a:p>
            <a:r>
              <a:rPr lang="lt-LT" sz="1800" dirty="0"/>
              <a:t>Atlikome daug interviu su socialiniais darbuotojais ir su jų vadovais.</a:t>
            </a:r>
          </a:p>
          <a:p>
            <a:r>
              <a:rPr lang="lt-LT" sz="1800" dirty="0"/>
              <a:t>„</a:t>
            </a:r>
            <a:r>
              <a:rPr lang="lt-LT" sz="1800" i="1" dirty="0"/>
              <a:t>Kontroliuoti nekontroliuojamą“ </a:t>
            </a:r>
            <a:r>
              <a:rPr lang="lt-LT" sz="1800" dirty="0"/>
              <a:t>– viena iš empirinių kategorijų, iškilusi iš empirinių duomenų.</a:t>
            </a:r>
            <a:endParaRPr lang="en-US" sz="1800" dirty="0"/>
          </a:p>
        </p:txBody>
      </p:sp>
    </p:spTree>
    <p:extLst>
      <p:ext uri="{BB962C8B-B14F-4D97-AF65-F5344CB8AC3E}">
        <p14:creationId xmlns:p14="http://schemas.microsoft.com/office/powerpoint/2010/main" val="22126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258946"/>
            <a:ext cx="9053945" cy="938676"/>
          </a:xfrm>
        </p:spPr>
        <p:txBody>
          <a:bodyPr>
            <a:normAutofit fontScale="90000"/>
          </a:bodyPr>
          <a:lstStyle/>
          <a:p>
            <a:r>
              <a:rPr lang="lt-LT" sz="3200" dirty="0"/>
              <a:t>„Kontroliuoti nekontroliuojamą“ – kas tai per reiškinys? Kaip jis atrodo?</a:t>
            </a:r>
          </a:p>
        </p:txBody>
      </p:sp>
      <p:sp>
        <p:nvSpPr>
          <p:cNvPr id="3" name="Teksto vietos rezervavimo ženklas 2"/>
          <p:cNvSpPr>
            <a:spLocks noGrp="1"/>
          </p:cNvSpPr>
          <p:nvPr>
            <p:ph type="body" sz="quarter" idx="12"/>
          </p:nvPr>
        </p:nvSpPr>
        <p:spPr>
          <a:xfrm>
            <a:off x="838200" y="1294726"/>
            <a:ext cx="10425913" cy="4815129"/>
          </a:xfrm>
        </p:spPr>
        <p:txBody>
          <a:bodyPr>
            <a:normAutofit/>
          </a:bodyPr>
          <a:lstStyle/>
          <a:p>
            <a:r>
              <a:rPr lang="lt-LT" sz="1800" dirty="0"/>
              <a:t>Visų pirma – tai neįmanomas reikalavimas. Padaryti tai, ko neįmanoma padaryti.</a:t>
            </a:r>
          </a:p>
          <a:p>
            <a:r>
              <a:rPr lang="lt-LT" sz="1800" dirty="0"/>
              <a:t>Jis keliamas </a:t>
            </a:r>
            <a:r>
              <a:rPr lang="lt-LT" sz="1800" dirty="0" err="1"/>
              <a:t>soc</a:t>
            </a:r>
            <a:r>
              <a:rPr lang="lt-LT" sz="1800" dirty="0"/>
              <a:t>. darbuotojams, </a:t>
            </a:r>
            <a:r>
              <a:rPr lang="lt-LT" sz="1800" dirty="0" err="1"/>
              <a:t>sd</a:t>
            </a:r>
            <a:r>
              <a:rPr lang="lt-LT" sz="1800" dirty="0"/>
              <a:t> organizacijoms ir jų vadovams.</a:t>
            </a:r>
          </a:p>
          <a:p>
            <a:pPr algn="r"/>
            <a:r>
              <a:rPr lang="lt-LT" sz="1800" dirty="0">
                <a:solidFill>
                  <a:schemeClr val="tx1"/>
                </a:solidFill>
              </a:rPr>
              <a:t>Gyvenime jis pasirodo skirtingais „veidais“: </a:t>
            </a:r>
          </a:p>
          <a:p>
            <a:pPr algn="r"/>
            <a:r>
              <a:rPr lang="lt-LT" sz="1800" dirty="0">
                <a:solidFill>
                  <a:schemeClr val="tx1"/>
                </a:solidFill>
              </a:rPr>
              <a:t>„mes dirbame su vulkanais, nežinia, kada prasiverš...“</a:t>
            </a:r>
          </a:p>
          <a:p>
            <a:pPr algn="r"/>
            <a:r>
              <a:rPr lang="lt-LT" sz="1800" dirty="0">
                <a:solidFill>
                  <a:schemeClr val="tx1"/>
                </a:solidFill>
              </a:rPr>
              <a:t>„nuolat esame šalia katastrofos ...“</a:t>
            </a:r>
          </a:p>
          <a:p>
            <a:pPr algn="r"/>
            <a:r>
              <a:rPr lang="lt-LT" sz="1800" dirty="0">
                <a:solidFill>
                  <a:schemeClr val="tx1"/>
                </a:solidFill>
              </a:rPr>
              <a:t>„mūsų vadovui svarbu, kad tik nebūtų skandalo...“</a:t>
            </a:r>
          </a:p>
          <a:p>
            <a:endParaRPr lang="lt-LT" sz="1800" dirty="0"/>
          </a:p>
          <a:p>
            <a:r>
              <a:rPr lang="lt-LT" sz="1800" dirty="0"/>
              <a:t>Taigi: „kontroliuoti nekontroliuojamą“ yra neįmanomas reikalavimas, kuris yra deleguojamas galios santykyje. Tie, kurie gauna šį reikalavimą yra neišvengiamai kalti, nes jie negali jo išpildyti.</a:t>
            </a:r>
          </a:p>
          <a:p>
            <a:r>
              <a:rPr lang="lt-LT" sz="1800" dirty="0"/>
              <a:t>Norbertas </a:t>
            </a:r>
            <a:r>
              <a:rPr lang="lt-LT" sz="1800" dirty="0" err="1"/>
              <a:t>Elias</a:t>
            </a:r>
            <a:r>
              <a:rPr lang="lt-LT" sz="1800" dirty="0"/>
              <a:t> (1986): galią mums turi tie, nuo kurių esame priklausomi. </a:t>
            </a:r>
          </a:p>
          <a:p>
            <a:endParaRPr lang="lt-LT" sz="1800" dirty="0"/>
          </a:p>
          <a:p>
            <a:r>
              <a:rPr lang="lt-LT" sz="1800" dirty="0"/>
              <a:t>Kuo stipresnė priklausomybė nuo galios santykio, tuo daugiau kaltės. Ir atvirkščiai – kuo didesnė autonomija, tuo mažiau kaltės jausmo.</a:t>
            </a:r>
          </a:p>
          <a:p>
            <a:endParaRPr lang="lt-LT" sz="1800" dirty="0"/>
          </a:p>
        </p:txBody>
      </p:sp>
    </p:spTree>
    <p:extLst>
      <p:ext uri="{BB962C8B-B14F-4D97-AF65-F5344CB8AC3E}">
        <p14:creationId xmlns:p14="http://schemas.microsoft.com/office/powerpoint/2010/main" val="13514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88418"/>
            <a:ext cx="9053945" cy="720191"/>
          </a:xfrm>
        </p:spPr>
        <p:txBody>
          <a:bodyPr>
            <a:normAutofit/>
          </a:bodyPr>
          <a:lstStyle/>
          <a:p>
            <a:r>
              <a:rPr lang="lt-LT" sz="3200" dirty="0"/>
              <a:t>Kodėl šis reikalavimas neįmanomas?</a:t>
            </a:r>
          </a:p>
        </p:txBody>
      </p:sp>
      <p:sp>
        <p:nvSpPr>
          <p:cNvPr id="3" name="Teksto vietos rezervavimo ženklas 2"/>
          <p:cNvSpPr>
            <a:spLocks noGrp="1"/>
          </p:cNvSpPr>
          <p:nvPr>
            <p:ph type="body" sz="quarter" idx="12"/>
          </p:nvPr>
        </p:nvSpPr>
        <p:spPr>
          <a:xfrm>
            <a:off x="838200" y="1351370"/>
            <a:ext cx="10620122" cy="4758485"/>
          </a:xfrm>
        </p:spPr>
        <p:txBody>
          <a:bodyPr>
            <a:normAutofit lnSpcReduction="10000"/>
          </a:bodyPr>
          <a:lstStyle/>
          <a:p>
            <a:r>
              <a:rPr lang="lt-LT" sz="1800" dirty="0"/>
              <a:t>B. </a:t>
            </a:r>
            <a:r>
              <a:rPr lang="lt-LT" sz="1800" dirty="0" err="1"/>
              <a:t>Krausas</a:t>
            </a:r>
            <a:r>
              <a:rPr lang="lt-LT" sz="1800" dirty="0"/>
              <a:t> (2011) skiria </a:t>
            </a:r>
            <a:r>
              <a:rPr lang="lt-LT" sz="1800" dirty="0" err="1">
                <a:solidFill>
                  <a:schemeClr val="tx1"/>
                </a:solidFill>
              </a:rPr>
              <a:t>instruktyvią</a:t>
            </a:r>
            <a:r>
              <a:rPr lang="lt-LT" sz="1800" dirty="0"/>
              <a:t> ir </a:t>
            </a:r>
            <a:r>
              <a:rPr lang="lt-LT" sz="1800" dirty="0">
                <a:solidFill>
                  <a:schemeClr val="tx1"/>
                </a:solidFill>
              </a:rPr>
              <a:t>destruktyvią</a:t>
            </a:r>
            <a:r>
              <a:rPr lang="lt-LT" sz="1800" dirty="0"/>
              <a:t> galią. </a:t>
            </a:r>
          </a:p>
          <a:p>
            <a:r>
              <a:rPr lang="lt-LT" sz="1800" dirty="0" err="1">
                <a:solidFill>
                  <a:schemeClr val="tx1"/>
                </a:solidFill>
              </a:rPr>
              <a:t>Instruktyvi</a:t>
            </a:r>
            <a:r>
              <a:rPr lang="lt-LT" sz="1800" dirty="0">
                <a:solidFill>
                  <a:schemeClr val="tx1"/>
                </a:solidFill>
              </a:rPr>
              <a:t> </a:t>
            </a:r>
            <a:r>
              <a:rPr lang="lt-LT" sz="1800" dirty="0"/>
              <a:t>galia neįmanoma be antrosios pusės įsitraukimo (pasiekti, kad </a:t>
            </a:r>
            <a:r>
              <a:rPr lang="en-US" sz="1800" dirty="0"/>
              <a:t>kl</a:t>
            </a:r>
            <a:r>
              <a:rPr lang="lt-LT" sz="1800" dirty="0" err="1"/>
              <a:t>ie</a:t>
            </a:r>
            <a:r>
              <a:rPr lang="en-US" sz="1800" dirty="0" err="1"/>
              <a:t>nt</a:t>
            </a:r>
            <a:r>
              <a:rPr lang="lt-LT" sz="1800" dirty="0"/>
              <a:t>ė negertų). </a:t>
            </a:r>
            <a:r>
              <a:rPr lang="lt-LT" sz="1800" dirty="0">
                <a:solidFill>
                  <a:schemeClr val="tx1"/>
                </a:solidFill>
              </a:rPr>
              <a:t>Destruktyvi</a:t>
            </a:r>
            <a:r>
              <a:rPr lang="lt-LT" sz="1800" dirty="0"/>
              <a:t> – įmanoma (užrakinti klientę ir atriboti nuo alkoholio). </a:t>
            </a:r>
            <a:r>
              <a:rPr lang="lt-LT" sz="1800" dirty="0" err="1"/>
              <a:t>Instruktyvios</a:t>
            </a:r>
            <a:r>
              <a:rPr lang="lt-LT" sz="1800" dirty="0"/>
              <a:t> galios atveju </a:t>
            </a:r>
            <a:r>
              <a:rPr lang="lt-LT" sz="1800" dirty="0" err="1"/>
              <a:t>sd</a:t>
            </a:r>
            <a:r>
              <a:rPr lang="lt-LT" sz="1800" dirty="0"/>
              <a:t> sėkmę gali patirti tik su klientu kartu, o destruktyvios atveju – pats vienas. Visgi pirmuoju atveju sėkmė yra žymiai tvaresnė...</a:t>
            </a:r>
          </a:p>
          <a:p>
            <a:r>
              <a:rPr lang="lt-LT" sz="1800" dirty="0"/>
              <a:t>Dar blogiau, kai </a:t>
            </a:r>
            <a:r>
              <a:rPr lang="lt-LT" sz="1800" dirty="0" err="1"/>
              <a:t>instruktyvi</a:t>
            </a:r>
            <a:r>
              <a:rPr lang="lt-LT" sz="1800" dirty="0"/>
              <a:t> galia deleguojama atgal į praeitį: „kur buvo socialiniai darbuotojai?“ „jei jie būtų buvę, nebūtų įvykę</a:t>
            </a:r>
            <a:r>
              <a:rPr lang="en-US" sz="1800" dirty="0"/>
              <a:t>!!!</a:t>
            </a:r>
            <a:r>
              <a:rPr lang="lt-LT" sz="1800" dirty="0"/>
              <a:t>“...</a:t>
            </a:r>
          </a:p>
          <a:p>
            <a:endParaRPr lang="en-US" sz="1800" dirty="0"/>
          </a:p>
          <a:p>
            <a:r>
              <a:rPr lang="lt-LT" sz="1800" dirty="0"/>
              <a:t>Taigi su šis reikalavimas yra </a:t>
            </a:r>
            <a:r>
              <a:rPr lang="lt-LT" sz="1800" dirty="0">
                <a:solidFill>
                  <a:schemeClr val="tx1"/>
                </a:solidFill>
              </a:rPr>
              <a:t>dvigubi spąstai</a:t>
            </a:r>
            <a:r>
              <a:rPr lang="lt-LT" sz="1800" dirty="0"/>
              <a:t>:</a:t>
            </a:r>
          </a:p>
          <a:p>
            <a:pPr marL="342900" indent="-342900">
              <a:buAutoNum type="arabicParenR"/>
            </a:pPr>
            <a:r>
              <a:rPr lang="lt-LT" sz="1800" dirty="0" err="1"/>
              <a:t>sd</a:t>
            </a:r>
            <a:r>
              <a:rPr lang="lt-LT" sz="1800" dirty="0"/>
              <a:t> verčiami užtikrinti sėkmę, nors sėkmę valdo ne jie </a:t>
            </a:r>
          </a:p>
          <a:p>
            <a:pPr marL="342900" indent="-342900">
              <a:buAutoNum type="arabicParenR"/>
            </a:pPr>
            <a:r>
              <a:rPr lang="lt-LT" sz="1800" dirty="0">
                <a:solidFill>
                  <a:schemeClr val="tx1"/>
                </a:solidFill>
              </a:rPr>
              <a:t>BET</a:t>
            </a:r>
            <a:r>
              <a:rPr lang="lt-LT" sz="1800" dirty="0"/>
              <a:t> šis reikalavimas veikia tik tada, jei </a:t>
            </a:r>
            <a:r>
              <a:rPr lang="lt-LT" sz="1800" dirty="0" err="1"/>
              <a:t>sd</a:t>
            </a:r>
            <a:r>
              <a:rPr lang="lt-LT" sz="1800" dirty="0"/>
              <a:t> jam paklūsta. Nes pats reikalavimas yra </a:t>
            </a:r>
            <a:r>
              <a:rPr lang="lt-LT" sz="1800" dirty="0" err="1"/>
              <a:t>instruktyvus</a:t>
            </a:r>
            <a:r>
              <a:rPr lang="lt-LT" sz="1800" dirty="0"/>
              <a:t> – tie kas reikalauja negali patirti sėkmės, jei </a:t>
            </a:r>
            <a:r>
              <a:rPr lang="lt-LT" sz="1800" dirty="0" err="1"/>
              <a:t>sd</a:t>
            </a:r>
            <a:r>
              <a:rPr lang="lt-LT" sz="1800" dirty="0"/>
              <a:t> nebendradarbiauja.... </a:t>
            </a:r>
          </a:p>
          <a:p>
            <a:endParaRPr lang="lt-LT" sz="1800" dirty="0"/>
          </a:p>
          <a:p>
            <a:r>
              <a:rPr lang="en-US" sz="1800" dirty="0">
                <a:solidFill>
                  <a:schemeClr val="tx1"/>
                </a:solidFill>
              </a:rPr>
              <a:t>“</a:t>
            </a:r>
            <a:r>
              <a:rPr lang="lt-LT" sz="1800" dirty="0">
                <a:solidFill>
                  <a:schemeClr val="tx1"/>
                </a:solidFill>
              </a:rPr>
              <a:t>Galia yra begalio kūrinys</a:t>
            </a:r>
            <a:r>
              <a:rPr lang="en-US" sz="1800" dirty="0">
                <a:solidFill>
                  <a:schemeClr val="tx1"/>
                </a:solidFill>
              </a:rPr>
              <a:t>!” – </a:t>
            </a:r>
            <a:r>
              <a:rPr lang="lt-LT" sz="1800" dirty="0">
                <a:solidFill>
                  <a:schemeClr val="tx1"/>
                </a:solidFill>
              </a:rPr>
              <a:t>sako konstruktyvistai (taip vadinamas galios mitas)</a:t>
            </a:r>
            <a:r>
              <a:rPr lang="en-US" sz="1800" dirty="0">
                <a:solidFill>
                  <a:schemeClr val="tx1"/>
                </a:solidFill>
              </a:rPr>
              <a:t>. </a:t>
            </a:r>
            <a:endParaRPr lang="lt-LT" sz="1800" dirty="0">
              <a:solidFill>
                <a:schemeClr val="tx1"/>
              </a:solidFill>
            </a:endParaRPr>
          </a:p>
          <a:p>
            <a:r>
              <a:rPr lang="en-US" sz="1800" dirty="0">
                <a:solidFill>
                  <a:schemeClr val="tx1"/>
                </a:solidFill>
              </a:rPr>
              <a:t>Ne </a:t>
            </a:r>
            <a:r>
              <a:rPr lang="lt-LT" sz="1800" dirty="0">
                <a:solidFill>
                  <a:schemeClr val="tx1"/>
                </a:solidFill>
              </a:rPr>
              <a:t>galingasis</a:t>
            </a:r>
            <a:r>
              <a:rPr lang="en-US" sz="1800" dirty="0">
                <a:solidFill>
                  <a:schemeClr val="tx1"/>
                </a:solidFill>
              </a:rPr>
              <a:t> </a:t>
            </a:r>
            <a:r>
              <a:rPr lang="lt-LT" sz="1800" dirty="0">
                <a:solidFill>
                  <a:schemeClr val="tx1"/>
                </a:solidFill>
              </a:rPr>
              <a:t>sukuria</a:t>
            </a:r>
            <a:r>
              <a:rPr lang="en-US" sz="1800" dirty="0">
                <a:solidFill>
                  <a:schemeClr val="tx1"/>
                </a:solidFill>
              </a:rPr>
              <a:t> </a:t>
            </a:r>
            <a:r>
              <a:rPr lang="lt-LT" sz="1800" dirty="0">
                <a:solidFill>
                  <a:schemeClr val="tx1"/>
                </a:solidFill>
              </a:rPr>
              <a:t>savo</a:t>
            </a:r>
            <a:r>
              <a:rPr lang="en-US" sz="1800" dirty="0">
                <a:solidFill>
                  <a:schemeClr val="tx1"/>
                </a:solidFill>
              </a:rPr>
              <a:t> </a:t>
            </a:r>
            <a:r>
              <a:rPr lang="lt-LT" sz="1800" dirty="0">
                <a:solidFill>
                  <a:schemeClr val="tx1"/>
                </a:solidFill>
              </a:rPr>
              <a:t>galią, bet begalis padaro jį galingu šitaip apie jį galvodamas. </a:t>
            </a:r>
          </a:p>
        </p:txBody>
      </p:sp>
    </p:spTree>
    <p:extLst>
      <p:ext uri="{BB962C8B-B14F-4D97-AF65-F5344CB8AC3E}">
        <p14:creationId xmlns:p14="http://schemas.microsoft.com/office/powerpoint/2010/main" val="213768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534074"/>
            <a:ext cx="9053945" cy="655455"/>
          </a:xfrm>
        </p:spPr>
        <p:txBody>
          <a:bodyPr>
            <a:normAutofit/>
          </a:bodyPr>
          <a:lstStyle/>
          <a:p>
            <a:r>
              <a:rPr lang="lt-LT" sz="3200" dirty="0"/>
              <a:t>Kokiose sąlygose tai vyksta?</a:t>
            </a:r>
          </a:p>
        </p:txBody>
      </p:sp>
      <p:sp>
        <p:nvSpPr>
          <p:cNvPr id="3" name="Teksto vietos rezervavimo ženklas 2"/>
          <p:cNvSpPr>
            <a:spLocks noGrp="1"/>
          </p:cNvSpPr>
          <p:nvPr>
            <p:ph type="body" sz="quarter" idx="12"/>
          </p:nvPr>
        </p:nvSpPr>
        <p:spPr>
          <a:xfrm>
            <a:off x="838200" y="1327094"/>
            <a:ext cx="10709135" cy="4782761"/>
          </a:xfrm>
        </p:spPr>
        <p:txBody>
          <a:bodyPr>
            <a:normAutofit/>
          </a:bodyPr>
          <a:lstStyle/>
          <a:p>
            <a:r>
              <a:rPr lang="lt-LT" sz="1400" dirty="0"/>
              <a:t>Praktiniai fenomenai nevyksta vakuume, bet tam tikrame konkrečiame kontekste. </a:t>
            </a:r>
          </a:p>
          <a:p>
            <a:r>
              <a:rPr lang="lt-LT" sz="1400" dirty="0"/>
              <a:t>Mes nustatėme </a:t>
            </a:r>
            <a:r>
              <a:rPr lang="lt-LT" sz="1400" dirty="0">
                <a:solidFill>
                  <a:schemeClr val="tx1"/>
                </a:solidFill>
              </a:rPr>
              <a:t>du vienas nuo kito stipriai besiskiriančius kontekstus</a:t>
            </a:r>
            <a:r>
              <a:rPr lang="lt-LT" sz="1400" dirty="0"/>
              <a:t>. Yra organizacijos, kurios skatina ir vysto profesionalų socialinį darbą ir yra organizacijos, kurios jo nevysto arba net ir jį griauna (pvz., jį imituodamos).</a:t>
            </a:r>
          </a:p>
          <a:p>
            <a:r>
              <a:rPr lang="lt-LT" sz="1400" dirty="0"/>
              <a:t>Turbūt suprantama, kad </a:t>
            </a:r>
            <a:r>
              <a:rPr lang="lt-LT" sz="1400" i="1" dirty="0"/>
              <a:t>„kontroliuoti nekontroliuojamą“ </a:t>
            </a:r>
            <a:r>
              <a:rPr lang="lt-LT" sz="1400" dirty="0"/>
              <a:t>pasireiškia pastarosiose organizacijose. </a:t>
            </a:r>
          </a:p>
          <a:p>
            <a:pPr algn="r"/>
            <a:r>
              <a:rPr lang="lt-LT" sz="1400" i="1" dirty="0">
                <a:solidFill>
                  <a:schemeClr val="tx1"/>
                </a:solidFill>
              </a:rPr>
              <a:t>Didelė distancija tarp vadovų ir darbuotojų... </a:t>
            </a:r>
          </a:p>
          <a:p>
            <a:pPr algn="r"/>
            <a:r>
              <a:rPr lang="lt-LT" sz="1400" i="1" dirty="0">
                <a:solidFill>
                  <a:schemeClr val="tx1"/>
                </a:solidFill>
              </a:rPr>
              <a:t>nėra refleksijos kultūros, kur gali būti atvirai kalbama apie darbo sėkmę ir nesėkmę... </a:t>
            </a:r>
          </a:p>
          <a:p>
            <a:pPr algn="r"/>
            <a:r>
              <a:rPr lang="lt-LT" sz="1400" i="1" dirty="0">
                <a:solidFill>
                  <a:schemeClr val="tx1"/>
                </a:solidFill>
              </a:rPr>
              <a:t>neleidžiama klysti ir atvirai kalbėti apie klaidas... </a:t>
            </a:r>
          </a:p>
          <a:p>
            <a:pPr algn="r"/>
            <a:r>
              <a:rPr lang="lt-LT" sz="1400" i="1" dirty="0">
                <a:solidFill>
                  <a:schemeClr val="tx1"/>
                </a:solidFill>
              </a:rPr>
              <a:t>ieškoma kaltų, kalte nepasidalinama... </a:t>
            </a:r>
          </a:p>
          <a:p>
            <a:pPr algn="r"/>
            <a:r>
              <a:rPr lang="lt-LT" sz="1400" i="1" dirty="0">
                <a:solidFill>
                  <a:schemeClr val="tx1"/>
                </a:solidFill>
              </a:rPr>
              <a:t>darbuotojai, susidūrę su problema, vengia kreiptis pagalbos į vadovus.....</a:t>
            </a:r>
          </a:p>
          <a:p>
            <a:endParaRPr lang="lt-LT" sz="1400" dirty="0"/>
          </a:p>
          <a:p>
            <a:r>
              <a:rPr lang="lt-LT" sz="1400" dirty="0"/>
              <a:t>Tuo tarpu, jei organizacijos, kuriose </a:t>
            </a:r>
            <a:r>
              <a:rPr lang="lt-LT" sz="1400" dirty="0" err="1"/>
              <a:t>sd</a:t>
            </a:r>
            <a:r>
              <a:rPr lang="lt-LT" sz="1400" dirty="0"/>
              <a:t> yra vystomas irgi susiduria su šiuo neįmanomu reikalavimu, bet jos turi nemažai vidinių resursų su juo tvarkytis.</a:t>
            </a:r>
          </a:p>
          <a:p>
            <a:endParaRPr lang="lt-LT" sz="1400" dirty="0"/>
          </a:p>
          <a:p>
            <a:r>
              <a:rPr lang="lt-LT" sz="1400" dirty="0">
                <a:solidFill>
                  <a:schemeClr val="tx1"/>
                </a:solidFill>
              </a:rPr>
              <a:t>TAIGI organizacijos skiriasi pagal vieną esminį požymį: </a:t>
            </a:r>
          </a:p>
          <a:p>
            <a:r>
              <a:rPr lang="lt-LT" sz="1400" dirty="0">
                <a:solidFill>
                  <a:schemeClr val="tx1"/>
                </a:solidFill>
              </a:rPr>
              <a:t>ar jos pripažįsta, kad „kontroliuoti nekontroliuojamą“ yra neįmanoma ir atvirai su tuo būna, ar jos to atvirai nepripažįsta (o gal net ir nesuvokia, kad tai neįmanoma?) ir tuomet imituoja, kad tai yra įmanoma.</a:t>
            </a:r>
          </a:p>
          <a:p>
            <a:endParaRPr lang="lt-LT" sz="1400" dirty="0"/>
          </a:p>
        </p:txBody>
      </p:sp>
    </p:spTree>
    <p:extLst>
      <p:ext uri="{BB962C8B-B14F-4D97-AF65-F5344CB8AC3E}">
        <p14:creationId xmlns:p14="http://schemas.microsoft.com/office/powerpoint/2010/main" val="332089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590719"/>
            <a:ext cx="9053945" cy="671639"/>
          </a:xfrm>
        </p:spPr>
        <p:txBody>
          <a:bodyPr>
            <a:normAutofit/>
          </a:bodyPr>
          <a:lstStyle/>
          <a:p>
            <a:r>
              <a:rPr lang="lt-LT" sz="2800" dirty="0"/>
              <a:t>Kaip </a:t>
            </a:r>
            <a:r>
              <a:rPr lang="lt-LT" sz="2800" dirty="0" err="1"/>
              <a:t>sd</a:t>
            </a:r>
            <a:r>
              <a:rPr lang="lt-LT" sz="2800" dirty="0"/>
              <a:t> tvarkosi su neįmanomu reikalavimu?</a:t>
            </a:r>
          </a:p>
        </p:txBody>
      </p:sp>
      <p:sp>
        <p:nvSpPr>
          <p:cNvPr id="3" name="Teksto vietos rezervavimo ženklas 2"/>
          <p:cNvSpPr>
            <a:spLocks noGrp="1"/>
          </p:cNvSpPr>
          <p:nvPr>
            <p:ph type="body" sz="quarter" idx="12"/>
          </p:nvPr>
        </p:nvSpPr>
        <p:spPr>
          <a:xfrm>
            <a:off x="838200" y="1262358"/>
            <a:ext cx="9053945" cy="4847497"/>
          </a:xfrm>
        </p:spPr>
        <p:txBody>
          <a:bodyPr>
            <a:normAutofit lnSpcReduction="10000"/>
          </a:bodyPr>
          <a:lstStyle/>
          <a:p>
            <a:r>
              <a:rPr lang="lt-LT" sz="1600" dirty="0"/>
              <a:t>GT yra veikimo teorija. Ji bando </a:t>
            </a:r>
            <a:r>
              <a:rPr lang="lt-LT" sz="1600" dirty="0" err="1"/>
              <a:t>generalizuotai</a:t>
            </a:r>
            <a:r>
              <a:rPr lang="lt-LT" sz="1600" dirty="0"/>
              <a:t> atsakyti, o ką gi žmonės daro, kad susitvarkytų su vienu ar kitu fenomenu.</a:t>
            </a:r>
          </a:p>
          <a:p>
            <a:r>
              <a:rPr lang="lt-LT" sz="1600" dirty="0"/>
              <a:t>Mes rekonstravome dvi „tvarkymosi“ strategijas:</a:t>
            </a:r>
          </a:p>
          <a:p>
            <a:pPr marL="342900" indent="-342900">
              <a:buAutoNum type="arabicParenR"/>
            </a:pPr>
            <a:r>
              <a:rPr lang="lt-LT" sz="1600" dirty="0">
                <a:solidFill>
                  <a:schemeClr val="tx1"/>
                </a:solidFill>
              </a:rPr>
              <a:t>dejuoti ir skųstis, bet nieko nedaryti, kad pasikeistų</a:t>
            </a:r>
            <a:r>
              <a:rPr lang="lt-LT" sz="1600" dirty="0"/>
              <a:t> („nuo mūsų gi niekas nepriklauso...“ „esame tik sraigteliai didelėje sistemoje“)</a:t>
            </a:r>
          </a:p>
          <a:p>
            <a:pPr marL="342900" indent="-342900">
              <a:buAutoNum type="arabicParenR"/>
            </a:pPr>
            <a:r>
              <a:rPr lang="lt-LT" sz="1600" dirty="0">
                <a:solidFill>
                  <a:schemeClr val="tx1"/>
                </a:solidFill>
              </a:rPr>
              <a:t>imitavimas, kad šį reikalavimą įmanoma išpildyti.</a:t>
            </a:r>
            <a:r>
              <a:rPr lang="lt-LT" sz="1600" dirty="0"/>
              <a:t> </a:t>
            </a:r>
            <a:r>
              <a:rPr lang="lt-LT" sz="1600" dirty="0" err="1"/>
              <a:t>T.y</a:t>
            </a:r>
            <a:r>
              <a:rPr lang="lt-LT" sz="1600" dirty="0"/>
              <a:t>. atliekama daug beprasmių veiksmų, kai visi žino, kad ne tai reikia daryti („mes daugiau rašome nei būname su klientais, kad apsisaugotumėme“ „mes rašome, kad parodytumėme, kad dirbame“ „mes dujų skaitliukų tikrintojos, o ne </a:t>
            </a:r>
            <a:r>
              <a:rPr lang="lt-LT" sz="1600" dirty="0" err="1"/>
              <a:t>sd</a:t>
            </a:r>
            <a:r>
              <a:rPr lang="lt-LT" sz="1600" dirty="0"/>
              <a:t>“ „ten viršuje niekam neįdomu, ką mes iš tiesų darome, jiems tik svarbu, kad mes teisingai ataskaitas pildytumėme“, „esant rimtoms problemoms ten viršuje neturiu su kuo pasitarti...“ ir t.t.)</a:t>
            </a:r>
          </a:p>
          <a:p>
            <a:endParaRPr lang="lt-LT" sz="1600" dirty="0"/>
          </a:p>
          <a:p>
            <a:r>
              <a:rPr lang="lt-LT" sz="1600" dirty="0"/>
              <a:t>Šių strategijų pasekmės fatališkos: </a:t>
            </a:r>
            <a:r>
              <a:rPr lang="lt-LT" sz="1600" dirty="0">
                <a:solidFill>
                  <a:schemeClr val="tx1"/>
                </a:solidFill>
              </a:rPr>
              <a:t>žmonių problemos ne sprendžiamos, o administruojamos. Socialiniu darbu yra laikoma tai, kas jis nėra.</a:t>
            </a:r>
          </a:p>
          <a:p>
            <a:endParaRPr lang="lt-LT" sz="1600" dirty="0"/>
          </a:p>
          <a:p>
            <a:r>
              <a:rPr lang="lt-LT" sz="1600" dirty="0"/>
              <a:t>Visgi iš šono atrodo, kad tai kažkoks gerai susiderintas žaidimas, kurioje visi jaučiasi nelaimingi, bet vis tiek tai tęsia. </a:t>
            </a:r>
          </a:p>
          <a:p>
            <a:r>
              <a:rPr lang="lt-LT" sz="1600" dirty="0"/>
              <a:t>Ar tęsia todėl, kad tai labiau naudinga nei nenaudinga? </a:t>
            </a:r>
          </a:p>
        </p:txBody>
      </p:sp>
    </p:spTree>
    <p:extLst>
      <p:ext uri="{BB962C8B-B14F-4D97-AF65-F5344CB8AC3E}">
        <p14:creationId xmlns:p14="http://schemas.microsoft.com/office/powerpoint/2010/main" val="414191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534074"/>
            <a:ext cx="9053945" cy="687823"/>
          </a:xfrm>
        </p:spPr>
        <p:txBody>
          <a:bodyPr>
            <a:normAutofit/>
          </a:bodyPr>
          <a:lstStyle/>
          <a:p>
            <a:r>
              <a:rPr lang="lt-LT" sz="2800" dirty="0"/>
              <a:t>Kokią psichologiją primena šios strategijos?</a:t>
            </a:r>
          </a:p>
        </p:txBody>
      </p:sp>
      <p:sp>
        <p:nvSpPr>
          <p:cNvPr id="3" name="Teksto vietos rezervavimo ženklas 2"/>
          <p:cNvSpPr>
            <a:spLocks noGrp="1"/>
          </p:cNvSpPr>
          <p:nvPr>
            <p:ph type="body" sz="quarter" idx="12"/>
          </p:nvPr>
        </p:nvSpPr>
        <p:spPr>
          <a:xfrm>
            <a:off x="838200" y="1221898"/>
            <a:ext cx="10458281" cy="4887958"/>
          </a:xfrm>
        </p:spPr>
        <p:txBody>
          <a:bodyPr>
            <a:normAutofit fontScale="92500" lnSpcReduction="20000"/>
          </a:bodyPr>
          <a:lstStyle/>
          <a:p>
            <a:r>
              <a:rPr lang="lt-LT" sz="1600" dirty="0"/>
              <a:t>Rizikuojame šį klausimą psichologizuoti, bet abi mūsų tyrime rekonstruotos strategijos primena obsesinę-kompulsinę elgseną žmogaus, kuris šitaip tvarkosi su savo nerimu.</a:t>
            </a:r>
          </a:p>
          <a:p>
            <a:r>
              <a:rPr lang="lt-LT" sz="1600" dirty="0"/>
              <a:t>Obsesinės-kompulsinės gynybos priežastis – gili abejonė savimi ir žema savivertė (</a:t>
            </a:r>
            <a:r>
              <a:rPr lang="lt-LT" sz="1600" dirty="0" err="1"/>
              <a:t>Gabbard</a:t>
            </a:r>
            <a:r>
              <a:rPr lang="lt-LT" sz="1600" dirty="0"/>
              <a:t> 2010).</a:t>
            </a:r>
          </a:p>
          <a:p>
            <a:r>
              <a:rPr lang="lt-LT" sz="1600" dirty="0"/>
              <a:t>Žmogus jaučia stiprų pyktį tam, kuris jį kontroliuoja ir kuris iš jo reikalauja ir tuo pačiu bijo tą pyktį parodyti, nes bijo būti atstumtas, kadangi siekia meilės ir pripažinimo. </a:t>
            </a:r>
          </a:p>
          <a:p>
            <a:r>
              <a:rPr lang="lt-LT" sz="1600" dirty="0"/>
              <a:t>Jo pagrindinis poreikis - </a:t>
            </a:r>
            <a:r>
              <a:rPr lang="lt-LT" sz="1600" dirty="0">
                <a:solidFill>
                  <a:schemeClr val="tx1"/>
                </a:solidFill>
              </a:rPr>
              <a:t>kontroliuoti</a:t>
            </a:r>
            <a:r>
              <a:rPr lang="lt-LT" sz="1600" dirty="0"/>
              <a:t> savo blogus, nenorimus jausmus. </a:t>
            </a:r>
          </a:p>
          <a:p>
            <a:r>
              <a:rPr lang="lt-LT" sz="1600" dirty="0"/>
              <a:t>Žmogus jaučia gėda ir kaltę, net už tai, ko jis nepadarė. </a:t>
            </a:r>
          </a:p>
          <a:p>
            <a:r>
              <a:rPr lang="lt-LT" sz="1600" dirty="0"/>
              <a:t>Nuo kaltės ir gėdos žmogus ginasi kartodamas tuos pačius ritualus (mintis ar veiksmus), galvodamas, kad taip sukontroliuos savo neigiamus jausmus (</a:t>
            </a:r>
            <a:r>
              <a:rPr lang="lt-LT" sz="1600" dirty="0" err="1"/>
              <a:t>McWilliams</a:t>
            </a:r>
            <a:r>
              <a:rPr lang="lt-LT" sz="1600" dirty="0"/>
              <a:t>, 2014).</a:t>
            </a:r>
          </a:p>
          <a:p>
            <a:r>
              <a:rPr lang="lt-LT" sz="1600" dirty="0"/>
              <a:t>Pasekmė: daug labai energijos kontrolei ir beprasmiams veiksmams ir dažnai – depresija. Gyvenimas be džiaugsmo, spontaniškumo, vitališkumo, kūrybiškumo ir jausmų... </a:t>
            </a:r>
            <a:r>
              <a:rPr lang="lt-LT" sz="1600" dirty="0">
                <a:sym typeface="Wingdings" panose="05000000000000000000" pitchFamily="2" charset="2"/>
              </a:rPr>
              <a:t></a:t>
            </a:r>
            <a:r>
              <a:rPr lang="lt-LT" sz="1600" dirty="0"/>
              <a:t> </a:t>
            </a:r>
          </a:p>
          <a:p>
            <a:endParaRPr lang="lt-LT" sz="1600" dirty="0"/>
          </a:p>
          <a:p>
            <a:r>
              <a:rPr lang="lt-LT" sz="1600" i="1" dirty="0">
                <a:solidFill>
                  <a:schemeClr val="tx1"/>
                </a:solidFill>
              </a:rPr>
              <a:t>Padarykime analogiją su </a:t>
            </a:r>
            <a:r>
              <a:rPr lang="lt-LT" sz="1600" i="1" dirty="0" err="1">
                <a:solidFill>
                  <a:schemeClr val="tx1"/>
                </a:solidFill>
              </a:rPr>
              <a:t>sd</a:t>
            </a:r>
            <a:r>
              <a:rPr lang="lt-LT" sz="1600" i="1" dirty="0">
                <a:solidFill>
                  <a:schemeClr val="tx1"/>
                </a:solidFill>
              </a:rPr>
              <a:t>:</a:t>
            </a:r>
          </a:p>
          <a:p>
            <a:r>
              <a:rPr lang="lt-LT" sz="1600" i="1" dirty="0">
                <a:solidFill>
                  <a:schemeClr val="tx1"/>
                </a:solidFill>
              </a:rPr>
              <a:t>dirbti stengiantis nejausti</a:t>
            </a:r>
          </a:p>
          <a:p>
            <a:r>
              <a:rPr lang="lt-LT" sz="1600" i="1" dirty="0">
                <a:solidFill>
                  <a:schemeClr val="tx1"/>
                </a:solidFill>
              </a:rPr>
              <a:t>nuneigti tai, kas yra giliai žmogiška ir apie gyvenimą: intuiciją, spontaniškumą, klaidą, atsitiktinumą, laisvę rinktis, rizikavimą, pasitenkinimą ir dar daug ką... </a:t>
            </a:r>
          </a:p>
          <a:p>
            <a:r>
              <a:rPr lang="lt-LT" sz="1600" i="1" dirty="0">
                <a:solidFill>
                  <a:schemeClr val="tx1"/>
                </a:solidFill>
              </a:rPr>
              <a:t>Toks socialinis darbas stengiasi išvengti visko, kas nekontroliuojama. </a:t>
            </a:r>
          </a:p>
          <a:p>
            <a:r>
              <a:rPr lang="lt-LT" sz="1600" i="1" dirty="0">
                <a:solidFill>
                  <a:schemeClr val="tx1"/>
                </a:solidFill>
              </a:rPr>
              <a:t>Ištverti neapibrėžtumą ir improvizuoti (kas ir yra socialinio darbo esmė</a:t>
            </a:r>
            <a:r>
              <a:rPr lang="en-US" sz="1600" i="1" dirty="0">
                <a:solidFill>
                  <a:schemeClr val="tx1"/>
                </a:solidFill>
              </a:rPr>
              <a:t>!)</a:t>
            </a:r>
            <a:r>
              <a:rPr lang="lt-LT" sz="1600" i="1" dirty="0">
                <a:solidFill>
                  <a:schemeClr val="tx1"/>
                </a:solidFill>
              </a:rPr>
              <a:t>, yra svetima obsesiniam-kompulsiniam elgesiui.</a:t>
            </a:r>
          </a:p>
          <a:p>
            <a:endParaRPr lang="lt-LT" sz="1600" i="1" dirty="0">
              <a:solidFill>
                <a:schemeClr val="tx1"/>
              </a:solidFill>
            </a:endParaRPr>
          </a:p>
        </p:txBody>
      </p:sp>
    </p:spTree>
    <p:extLst>
      <p:ext uri="{BB962C8B-B14F-4D97-AF65-F5344CB8AC3E}">
        <p14:creationId xmlns:p14="http://schemas.microsoft.com/office/powerpoint/2010/main" val="148294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404602"/>
            <a:ext cx="9053945" cy="517890"/>
          </a:xfrm>
        </p:spPr>
        <p:txBody>
          <a:bodyPr>
            <a:noAutofit/>
          </a:bodyPr>
          <a:lstStyle/>
          <a:p>
            <a:r>
              <a:rPr lang="lt-LT" sz="2800" dirty="0"/>
              <a:t>Kultūrinė terpė ir istorinė patirtis</a:t>
            </a:r>
          </a:p>
        </p:txBody>
      </p:sp>
      <p:sp>
        <p:nvSpPr>
          <p:cNvPr id="3" name="Teksto vietos rezervavimo ženklas 2"/>
          <p:cNvSpPr>
            <a:spLocks noGrp="1"/>
          </p:cNvSpPr>
          <p:nvPr>
            <p:ph type="body" sz="quarter" idx="12"/>
          </p:nvPr>
        </p:nvSpPr>
        <p:spPr>
          <a:xfrm>
            <a:off x="838200" y="1084333"/>
            <a:ext cx="10336901" cy="5025522"/>
          </a:xfrm>
        </p:spPr>
        <p:txBody>
          <a:bodyPr>
            <a:normAutofit lnSpcReduction="10000"/>
          </a:bodyPr>
          <a:lstStyle/>
          <a:p>
            <a:r>
              <a:rPr lang="lt-LT" sz="1600" dirty="0"/>
              <a:t>GT visuomet klausia apie </a:t>
            </a:r>
            <a:r>
              <a:rPr lang="lt-LT" sz="1600" dirty="0" err="1"/>
              <a:t>intervenuojančias</a:t>
            </a:r>
            <a:r>
              <a:rPr lang="lt-LT" sz="1600" dirty="0"/>
              <a:t> sąlygas – struktūrines duotybes.</a:t>
            </a:r>
          </a:p>
          <a:p>
            <a:r>
              <a:rPr lang="lt-LT" sz="1600" dirty="0"/>
              <a:t>Nors socialinis darbas yra tarptautinis reiškinys, visgi jis vyksta konkrečioje visuomenėje. </a:t>
            </a:r>
          </a:p>
          <a:p>
            <a:r>
              <a:rPr lang="lt-LT" sz="1600" dirty="0"/>
              <a:t>Netgi daugiau – drįstame teigti, kad jis yra konkrečios visuomenės veidrodis. Jis parodo, kaip visuomenėje yra su solidarumu, socialiniais reikalais ir žmogaus orumu bei verte ir t.t.</a:t>
            </a:r>
          </a:p>
          <a:p>
            <a:endParaRPr lang="lt-LT" sz="1600" dirty="0"/>
          </a:p>
          <a:p>
            <a:r>
              <a:rPr lang="lt-LT" sz="1600" dirty="0" err="1"/>
              <a:t>Sd</a:t>
            </a:r>
            <a:r>
              <a:rPr lang="lt-LT" sz="1600" dirty="0"/>
              <a:t> Lietuvoje lyginant su Vakarų šalimis yra jaunas, vos 30 metų. Todėl suprantama, kad dabartinė </a:t>
            </a:r>
            <a:r>
              <a:rPr lang="lt-LT" sz="1600" dirty="0" err="1"/>
              <a:t>sd</a:t>
            </a:r>
            <a:r>
              <a:rPr lang="lt-LT" sz="1600" dirty="0"/>
              <a:t> profesionalų bendruomenė dar nepasižymi stipria savivoka. </a:t>
            </a:r>
          </a:p>
          <a:p>
            <a:r>
              <a:rPr lang="lt-LT" sz="1600" dirty="0"/>
              <a:t>Taigi abejonė savimi ir žema savivertė gali būti profesijos </a:t>
            </a:r>
            <a:r>
              <a:rPr lang="lt-LT" sz="1600" dirty="0" err="1"/>
              <a:t>obsesinio-kompulsinio</a:t>
            </a:r>
            <a:r>
              <a:rPr lang="lt-LT" sz="1600" dirty="0"/>
              <a:t> elgesio priežastimi. </a:t>
            </a:r>
          </a:p>
          <a:p>
            <a:r>
              <a:rPr lang="lt-LT" sz="1600" dirty="0"/>
              <a:t>Kita vertus, </a:t>
            </a:r>
            <a:r>
              <a:rPr lang="lt-LT" sz="1600" dirty="0" err="1"/>
              <a:t>obsesija-kompulsija</a:t>
            </a:r>
            <a:r>
              <a:rPr lang="lt-LT" sz="1600" dirty="0"/>
              <a:t> yra tam tikrų galios santykių pasekmė ir tam tikro apsiėjimo su valdžia ir galia pasekmė. </a:t>
            </a:r>
          </a:p>
          <a:p>
            <a:r>
              <a:rPr lang="lt-LT" sz="1600" dirty="0"/>
              <a:t>Iš to gali sekti, kad būtent kultūrinė ir istorinė apsiėjimo su valdžia ir galia patirtis Lietuvoje čia suvaidina vieną esminių vaidmenų. Per paskutinius 200 metų Lietuvoje buvo mažai pagrindo pasitikėti oficialia valdžia. Atvirkščiai – reikėjo išmokti su ja apsieiti taip, kad išgyventumei. </a:t>
            </a:r>
          </a:p>
          <a:p>
            <a:r>
              <a:rPr lang="lt-LT" sz="1600" dirty="0"/>
              <a:t>Kaip ir </a:t>
            </a:r>
            <a:r>
              <a:rPr lang="lt-LT" sz="1600" dirty="0" err="1"/>
              <a:t>obsesinėje-kompulsinėje</a:t>
            </a:r>
            <a:r>
              <a:rPr lang="lt-LT" sz="1600" dirty="0"/>
              <a:t> šeimoje: vaikai pyksta ant savo autoritarinių, reikalaujančių tėvų, bet tuo pačiu labai bijo savo pyktį parodyti. Gyvenama konflikte, kurio negalima parodyti ir todėl jį reikia kontroliuoti. Todėl gyvename vieną sakydami, o kitą darydami. Suderindami nesuderinamus dalykus, bet kokiam vadovui projektuodami tuo pačiu metu ir didelę neapykantą, ir didelį lūkestį, kad jis viskuo pasirūpintų ir viską išspręstų. </a:t>
            </a:r>
          </a:p>
          <a:p>
            <a:r>
              <a:rPr lang="lt-LT" sz="1600" dirty="0">
                <a:solidFill>
                  <a:schemeClr val="tx1"/>
                </a:solidFill>
              </a:rPr>
              <a:t>Klausimas, kiek mes visa tai jau išreflektavome, o kiek dar to slypi mūsų šeimose, mūsų organizacijose ir mūsų tarpusavio santykiuose?</a:t>
            </a:r>
          </a:p>
        </p:txBody>
      </p:sp>
    </p:spTree>
    <p:extLst>
      <p:ext uri="{BB962C8B-B14F-4D97-AF65-F5344CB8AC3E}">
        <p14:creationId xmlns:p14="http://schemas.microsoft.com/office/powerpoint/2010/main" val="158535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477430"/>
            <a:ext cx="9053945" cy="525982"/>
          </a:xfrm>
        </p:spPr>
        <p:txBody>
          <a:bodyPr>
            <a:normAutofit/>
          </a:bodyPr>
          <a:lstStyle/>
          <a:p>
            <a:r>
              <a:rPr lang="lt-LT" sz="2400" dirty="0"/>
              <a:t>Kokia „terapija“? Kokie sprendimai?</a:t>
            </a:r>
          </a:p>
        </p:txBody>
      </p:sp>
      <p:sp>
        <p:nvSpPr>
          <p:cNvPr id="3" name="Teksto vietos rezervavimo ženklas 2"/>
          <p:cNvSpPr>
            <a:spLocks noGrp="1"/>
          </p:cNvSpPr>
          <p:nvPr>
            <p:ph type="body" sz="quarter" idx="12"/>
          </p:nvPr>
        </p:nvSpPr>
        <p:spPr>
          <a:xfrm>
            <a:off x="838200" y="1302818"/>
            <a:ext cx="9053945" cy="4807037"/>
          </a:xfrm>
        </p:spPr>
        <p:txBody>
          <a:bodyPr>
            <a:normAutofit/>
          </a:bodyPr>
          <a:lstStyle/>
          <a:p>
            <a:r>
              <a:rPr lang="lt-LT" sz="1400" dirty="0"/>
              <a:t>G. O. </a:t>
            </a:r>
            <a:r>
              <a:rPr lang="lt-LT" sz="1400" dirty="0" err="1"/>
              <a:t>Gabbardas</a:t>
            </a:r>
            <a:r>
              <a:rPr lang="lt-LT" sz="1400" dirty="0"/>
              <a:t> (2010) apie </a:t>
            </a:r>
            <a:r>
              <a:rPr lang="lt-LT" sz="1400" dirty="0" err="1"/>
              <a:t>obsesinius-kompulsinius</a:t>
            </a:r>
            <a:r>
              <a:rPr lang="lt-LT" sz="1400" dirty="0"/>
              <a:t> darbo santykius: </a:t>
            </a:r>
          </a:p>
          <a:p>
            <a:r>
              <a:rPr lang="lt-LT" sz="1400" i="1" dirty="0"/>
              <a:t>„Pavaldiniai patiria savo vadovus kaip dominuojančius, ypač kritiškus ir kontroliuojančius. Vadovai savo pavaldinius patiria kaip pataikaujančius ir nuolankius, kurie neatrodo nuoširdūs“. </a:t>
            </a:r>
          </a:p>
          <a:p>
            <a:r>
              <a:rPr lang="lt-LT" sz="1400" dirty="0"/>
              <a:t>Mūsų atlikti interviu liudijo tą patį. Tačiau taip pat liudijo ir tai, kad abi pusės troško viena iš kitos pripažinimo ir supratimo. Ir vieni, ir kiti ilgėjosi pasitikėjimo ir paramos...</a:t>
            </a:r>
          </a:p>
          <a:p>
            <a:r>
              <a:rPr lang="lt-LT" sz="1400" dirty="0"/>
              <a:t>Tai vėl susišaukia su </a:t>
            </a:r>
            <a:r>
              <a:rPr lang="lt-LT" sz="1400" dirty="0" err="1"/>
              <a:t>obsesine-kompulsine</a:t>
            </a:r>
            <a:r>
              <a:rPr lang="lt-LT" sz="1400" dirty="0"/>
              <a:t> psichologija. </a:t>
            </a:r>
            <a:r>
              <a:rPr lang="lt-LT" sz="1400" dirty="0" err="1"/>
              <a:t>Gabardas</a:t>
            </a:r>
            <a:r>
              <a:rPr lang="lt-LT" sz="1400" dirty="0"/>
              <a:t> rašo, kad kiekviename tokiame asmenyje giliai gyvena vaikas, kuris jaučiasi nemylimas...</a:t>
            </a:r>
          </a:p>
          <a:p>
            <a:endParaRPr lang="lt-LT" sz="1400" dirty="0"/>
          </a:p>
          <a:p>
            <a:r>
              <a:rPr lang="lt-LT" sz="1400" dirty="0">
                <a:solidFill>
                  <a:schemeClr val="tx1"/>
                </a:solidFill>
              </a:rPr>
              <a:t>Kelias į išgijimą yra tik per kantrią, pripažįstančią meilę kaip banaliai tai beskambėtų... </a:t>
            </a:r>
          </a:p>
          <a:p>
            <a:r>
              <a:rPr lang="lt-LT" sz="1400" dirty="0"/>
              <a:t>Esmė yra išmokti pripažinti savyje tai, kas yra grynai žmogiška, pripažinti, kad mes paprasčiausiai ir visų pirma esame žmonės. Visi – socialiniai darbuotojai, vadovai, klientai.</a:t>
            </a:r>
          </a:p>
          <a:p>
            <a:r>
              <a:rPr lang="lt-LT" sz="1400" dirty="0"/>
              <a:t>Kad keistųsi tarpusavio santykio kultūra reikia daug laiko, bet visų pirma autentiško žmonių susitikimo. </a:t>
            </a:r>
          </a:p>
          <a:p>
            <a:r>
              <a:rPr lang="lt-LT" sz="1400" dirty="0"/>
              <a:t>Vietose, kurios leidžia saugiai atsiverti savo žmogiškumui. </a:t>
            </a:r>
            <a:r>
              <a:rPr lang="lt-LT" sz="1400" dirty="0" err="1"/>
              <a:t>T.y</a:t>
            </a:r>
            <a:r>
              <a:rPr lang="lt-LT" sz="1400" dirty="0"/>
              <a:t>. </a:t>
            </a:r>
            <a:r>
              <a:rPr lang="lt-LT" sz="1400" dirty="0" err="1"/>
              <a:t>supervizijose</a:t>
            </a:r>
            <a:r>
              <a:rPr lang="lt-LT" sz="1400" dirty="0"/>
              <a:t>, refleksijose, </a:t>
            </a:r>
            <a:r>
              <a:rPr lang="lt-LT" sz="1400" dirty="0" err="1"/>
              <a:t>terapijose</a:t>
            </a:r>
            <a:r>
              <a:rPr lang="lt-LT" sz="1400" dirty="0"/>
              <a:t> ir taip pat organizacijose, kurios pripažįsta paprastą </a:t>
            </a:r>
            <a:r>
              <a:rPr lang="lt-LT" sz="1400" dirty="0" err="1"/>
              <a:t>duotybę</a:t>
            </a:r>
            <a:r>
              <a:rPr lang="lt-LT" sz="1400" dirty="0"/>
              <a:t>, kad sukontroliuoti nekontroliuojamo mes negalime.</a:t>
            </a:r>
          </a:p>
          <a:p>
            <a:r>
              <a:rPr lang="lt-LT" sz="1400" dirty="0">
                <a:solidFill>
                  <a:schemeClr val="tx1"/>
                </a:solidFill>
              </a:rPr>
              <a:t>Matulaičio SC jau 20 metų yra tokia vieta </a:t>
            </a:r>
            <a:r>
              <a:rPr lang="lt-LT" sz="1400" dirty="0">
                <a:solidFill>
                  <a:schemeClr val="tx1"/>
                </a:solidFill>
                <a:sym typeface="Wingdings" panose="05000000000000000000" pitchFamily="2" charset="2"/>
              </a:rPr>
              <a:t></a:t>
            </a:r>
          </a:p>
          <a:p>
            <a:r>
              <a:rPr lang="lt-LT" sz="1400" dirty="0">
                <a:solidFill>
                  <a:schemeClr val="tx1"/>
                </a:solidFill>
              </a:rPr>
              <a:t>Čia vyksta autentiškas žmonių susitikimas, su visa pagarba gyvenimui ir jo neapibrėžtumui, nebijant klaidos, o iš jos mokantis ir iš to semiantis energijos bei kūrybinio džiaugsmo.</a:t>
            </a:r>
          </a:p>
        </p:txBody>
      </p:sp>
    </p:spTree>
    <p:extLst>
      <p:ext uri="{BB962C8B-B14F-4D97-AF65-F5344CB8AC3E}">
        <p14:creationId xmlns:p14="http://schemas.microsoft.com/office/powerpoint/2010/main" val="708887336"/>
      </p:ext>
    </p:extLst>
  </p:cSld>
  <p:clrMapOvr>
    <a:masterClrMapping/>
  </p:clrMapOvr>
</p:sld>
</file>

<file path=ppt/theme/theme1.xml><?xml version="1.0" encoding="utf-8"?>
<a:theme xmlns:a="http://schemas.openxmlformats.org/drawingml/2006/main" name="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12613</TotalTime>
  <Words>1548</Words>
  <Application>Microsoft Office PowerPoint</Application>
  <PresentationFormat>Widescreen</PresentationFormat>
  <Paragraphs>93</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GT Walsheim</vt:lpstr>
      <vt:lpstr>Custom Design</vt:lpstr>
      <vt:lpstr>1_Custom Design</vt:lpstr>
      <vt:lpstr>„Kontroliuoti nekontroliuojamą“- lietuviškojo socialinio darbo mission imposible   Dr. Birutė Švedaitė-Sakalauskė</vt:lpstr>
      <vt:lpstr>„Kontroliuoti nekontroliuojamą“ – reiškinys, kurį aptikome socialinių darbuotojų tikrovėje</vt:lpstr>
      <vt:lpstr>„Kontroliuoti nekontroliuojamą“ – kas tai per reiškinys? Kaip jis atrodo?</vt:lpstr>
      <vt:lpstr>Kodėl šis reikalavimas neįmanomas?</vt:lpstr>
      <vt:lpstr>Kokiose sąlygose tai vyksta?</vt:lpstr>
      <vt:lpstr>Kaip sd tvarkosi su neįmanomu reikalavimu?</vt:lpstr>
      <vt:lpstr>Kokią psichologiją primena šios strategijos?</vt:lpstr>
      <vt:lpstr>Kultūrinė terpė ir istorinė patirtis</vt:lpstr>
      <vt:lpstr>Kokia „terapija“? Kokie sprendimai?</vt:lpstr>
    </vt:vector>
  </TitlesOfParts>
  <Company>Vilniaus universitetas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Rokas Aleliūnas</dc:creator>
  <cp:lastModifiedBy>Mantas</cp:lastModifiedBy>
  <cp:revision>128</cp:revision>
  <cp:lastPrinted>2020-01-16T18:49:19Z</cp:lastPrinted>
  <dcterms:created xsi:type="dcterms:W3CDTF">2017-06-28T06:49:28Z</dcterms:created>
  <dcterms:modified xsi:type="dcterms:W3CDTF">2020-03-27T11:28:17Z</dcterms:modified>
</cp:coreProperties>
</file>